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6"/>
  </p:notesMasterIdLst>
  <p:sldIdLst>
    <p:sldId id="256" r:id="rId2"/>
    <p:sldId id="265" r:id="rId3"/>
    <p:sldId id="288" r:id="rId4"/>
    <p:sldId id="260" r:id="rId5"/>
    <p:sldId id="292" r:id="rId6"/>
    <p:sldId id="268" r:id="rId7"/>
    <p:sldId id="289" r:id="rId8"/>
    <p:sldId id="267" r:id="rId9"/>
    <p:sldId id="270" r:id="rId10"/>
    <p:sldId id="258" r:id="rId11"/>
    <p:sldId id="259" r:id="rId12"/>
    <p:sldId id="293" r:id="rId13"/>
    <p:sldId id="290" r:id="rId14"/>
    <p:sldId id="26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83100" autoAdjust="0"/>
  </p:normalViewPr>
  <p:slideViewPr>
    <p:cSldViewPr>
      <p:cViewPr varScale="1">
        <p:scale>
          <a:sx n="95" d="100"/>
          <a:sy n="95" d="100"/>
        </p:scale>
        <p:origin x="-43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3A8DCF9-DB14-4260-9C3D-A1B0B8B12FD5}" type="datetimeFigureOut">
              <a:rPr lang="en-US" smtClean="0"/>
              <a:t>5/3/2017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80627E9-90BF-4BCB-86AE-F97919BA19D2}" type="slidenum">
              <a:rPr lang="en-US" smtClean="0"/>
              <a:t>‹#›</a:t>
            </a:fld>
            <a:endParaRPr lang="en-US" dirty="0"/>
          </a:p>
        </p:txBody>
      </p:sp>
    </p:spTree>
    <p:extLst>
      <p:ext uri="{BB962C8B-B14F-4D97-AF65-F5344CB8AC3E}">
        <p14:creationId xmlns:p14="http://schemas.microsoft.com/office/powerpoint/2010/main" val="1219251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Basically,</a:t>
            </a:r>
            <a:r>
              <a:rPr lang="en-US" baseline="0" dirty="0" smtClean="0"/>
              <a:t> nonmunicipal wastewater systems are typically private systems package plants that may serve small developments. In 2015, a trust fund was set up to shore up insolvent systems, but there was inadequate funding to keep it going. So legislation was passed this session to increase contributions AND that would give ADEQ an additional enforcement tool with the help of a water system or water systems that serves that nonmunicipal wastewater system’s service area. Water system must comply if it receives “signed statement” from ADEQ.</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6</a:t>
            </a:fld>
            <a:endParaRPr lang="en-US" dirty="0"/>
          </a:p>
        </p:txBody>
      </p:sp>
    </p:spTree>
    <p:extLst>
      <p:ext uri="{BB962C8B-B14F-4D97-AF65-F5344CB8AC3E}">
        <p14:creationId xmlns:p14="http://schemas.microsoft.com/office/powerpoint/2010/main" val="3994768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 627 / HB 1645</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7</a:t>
            </a:fld>
            <a:endParaRPr lang="en-US" dirty="0"/>
          </a:p>
        </p:txBody>
      </p:sp>
    </p:spTree>
    <p:extLst>
      <p:ext uri="{BB962C8B-B14F-4D97-AF65-F5344CB8AC3E}">
        <p14:creationId xmlns:p14="http://schemas.microsoft.com/office/powerpoint/2010/main" val="3994768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AWWMA –</a:t>
            </a:r>
            <a:r>
              <a:rPr lang="en-US" baseline="0" dirty="0" smtClean="0"/>
              <a:t> Arkansas Water and Wastewater Management Association</a:t>
            </a:r>
          </a:p>
          <a:p>
            <a:endParaRPr lang="en-US" baseline="0" dirty="0" smtClean="0"/>
          </a:p>
          <a:p>
            <a:r>
              <a:rPr lang="en-US" baseline="0" dirty="0" smtClean="0"/>
              <a:t>ARWA – Arkansas Rural Water Association</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9</a:t>
            </a:fld>
            <a:endParaRPr lang="en-US" dirty="0"/>
          </a:p>
        </p:txBody>
      </p:sp>
    </p:spTree>
    <p:extLst>
      <p:ext uri="{BB962C8B-B14F-4D97-AF65-F5344CB8AC3E}">
        <p14:creationId xmlns:p14="http://schemas.microsoft.com/office/powerpoint/2010/main" val="558905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 of the law regarding APERS and DROP have been a pretty fluid situation since the double-dipping story</a:t>
            </a:r>
            <a:r>
              <a:rPr lang="en-US" baseline="0" dirty="0" smtClean="0"/>
              <a:t> hit the front page of the Democrat-Gazette several years ago (Summer 2009 with first legislation in 2011). Existing law when the legislative session began provided that, when any APERS member ceases participation in DROP, the member was no longer eligible for employment in a position covered by a public retirement system in Arkansas including APERS.     </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10</a:t>
            </a:fld>
            <a:endParaRPr lang="en-US" dirty="0"/>
          </a:p>
        </p:txBody>
      </p:sp>
    </p:spTree>
    <p:extLst>
      <p:ext uri="{BB962C8B-B14F-4D97-AF65-F5344CB8AC3E}">
        <p14:creationId xmlns:p14="http://schemas.microsoft.com/office/powerpoint/2010/main" val="3257434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for public</a:t>
            </a:r>
            <a:r>
              <a:rPr lang="en-US" baseline="0" dirty="0" smtClean="0"/>
              <a:t> parking lots, Arkansas Code § 5-73-306(18)(B)(ii) limits qualified vehicle to the employee’s vehicle and does not include a vehicle owned by another person that the employee may be driving such as the employee’s employer’s vehicle.</a:t>
            </a:r>
          </a:p>
          <a:p>
            <a:endParaRPr lang="en-US" baseline="0" dirty="0" smtClean="0"/>
          </a:p>
          <a:p>
            <a:r>
              <a:rPr lang="en-US" baseline="0" dirty="0" smtClean="0"/>
              <a:t>Bill – SB 37 – says that handgun must be stored in “personal handgun storage container.”</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11</a:t>
            </a:fld>
            <a:endParaRPr lang="en-US" dirty="0"/>
          </a:p>
        </p:txBody>
      </p:sp>
    </p:spTree>
    <p:extLst>
      <p:ext uri="{BB962C8B-B14F-4D97-AF65-F5344CB8AC3E}">
        <p14:creationId xmlns:p14="http://schemas.microsoft.com/office/powerpoint/2010/main" val="3482587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a:t>
            </a:r>
            <a:r>
              <a:rPr lang="en-US" baseline="0" dirty="0" smtClean="0"/>
              <a:t> 685</a:t>
            </a:r>
            <a:endParaRPr lang="en-US" dirty="0"/>
          </a:p>
        </p:txBody>
      </p:sp>
      <p:sp>
        <p:nvSpPr>
          <p:cNvPr id="4" name="Slide Number Placeholder 3"/>
          <p:cNvSpPr>
            <a:spLocks noGrp="1"/>
          </p:cNvSpPr>
          <p:nvPr>
            <p:ph type="sldNum" sz="quarter" idx="10"/>
          </p:nvPr>
        </p:nvSpPr>
        <p:spPr/>
        <p:txBody>
          <a:bodyPr/>
          <a:lstStyle/>
          <a:p>
            <a:fld id="{180627E9-90BF-4BCB-86AE-F97919BA19D2}" type="slidenum">
              <a:rPr lang="en-US" smtClean="0"/>
              <a:t>12</a:t>
            </a:fld>
            <a:endParaRPr lang="en-US" dirty="0"/>
          </a:p>
        </p:txBody>
      </p:sp>
    </p:spTree>
    <p:extLst>
      <p:ext uri="{BB962C8B-B14F-4D97-AF65-F5344CB8AC3E}">
        <p14:creationId xmlns:p14="http://schemas.microsoft.com/office/powerpoint/2010/main" val="3994768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Issue</a:t>
            </a:r>
            <a:r>
              <a:rPr lang="en-US" baseline="0" dirty="0" smtClean="0"/>
              <a:t> 3 = Amendment 97</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80627E9-90BF-4BCB-86AE-F97919BA19D2}" type="slidenum">
              <a:rPr lang="en-US" smtClean="0"/>
              <a:t>13</a:t>
            </a:fld>
            <a:endParaRPr lang="en-US" dirty="0"/>
          </a:p>
        </p:txBody>
      </p:sp>
    </p:spTree>
    <p:extLst>
      <p:ext uri="{BB962C8B-B14F-4D97-AF65-F5344CB8AC3E}">
        <p14:creationId xmlns:p14="http://schemas.microsoft.com/office/powerpoint/2010/main" val="3994768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E5C4C28-BD4B-4892-9A2D-6E19BD753A9A}" type="datetime1">
              <a:rPr lang="en-US" smtClean="0"/>
              <a:pPr/>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5/3/2017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2714818-984F-4759-BF72-A33BDC1963BD}" type="datetime1">
              <a:rPr lang="en-US" smtClean="0"/>
              <a:pPr/>
              <a:t>5/3/2017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EA7E191-5F94-4FC1-B823-BD7CABF7FA06}" type="datetime1">
              <a:rPr lang="en-US" smtClean="0"/>
              <a:pPr/>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BB12426-1B80-4A3C-86BB-30C420AFBF6A}" type="datetimeFigureOut">
              <a:rPr lang="en-US" smtClean="0">
                <a:solidFill>
                  <a:srgbClr val="DFE6D0"/>
                </a:solidFill>
              </a:rPr>
              <a:pPr/>
              <a:t>5/3/2017</a:t>
            </a:fld>
            <a:endParaRPr lang="en-US" dirty="0">
              <a:solidFill>
                <a:srgbClr val="DFE6D0"/>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solidFill>
                <a:srgbClr val="DFE6D0"/>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2F6A3CD-2665-4350-B0CF-557BE8C1A23C}" type="slidenum">
              <a:rPr lang="en-US" smtClean="0">
                <a:solidFill>
                  <a:srgbClr val="DFE6D0"/>
                </a:solidFill>
              </a:rPr>
              <a:pPr/>
              <a:t>‹#›</a:t>
            </a:fld>
            <a:endParaRPr lang="en-US" dirty="0">
              <a:solidFill>
                <a:srgbClr val="DFE6D0"/>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47800"/>
            <a:ext cx="4724400" cy="4339650"/>
          </a:xfrm>
          <a:prstGeom prst="rect">
            <a:avLst/>
          </a:prstGeom>
          <a:noFill/>
        </p:spPr>
        <p:txBody>
          <a:bodyPr wrap="square" rtlCol="0">
            <a:spAutoFit/>
          </a:bodyPr>
          <a:lstStyle/>
          <a:p>
            <a:pPr algn="ctr"/>
            <a:r>
              <a:rPr lang="en-US" sz="3600" b="1" dirty="0" smtClean="0"/>
              <a:t>Review of </a:t>
            </a:r>
          </a:p>
          <a:p>
            <a:pPr algn="ctr"/>
            <a:r>
              <a:rPr lang="en-US" sz="3600" b="1" dirty="0"/>
              <a:t>Legislative Session</a:t>
            </a:r>
            <a:endParaRPr lang="en-US" sz="3600" b="1" dirty="0" smtClean="0"/>
          </a:p>
          <a:p>
            <a:pPr algn="ctr"/>
            <a:r>
              <a:rPr lang="en-US" sz="3600" b="1" dirty="0" smtClean="0"/>
              <a:t>2017</a:t>
            </a:r>
          </a:p>
          <a:p>
            <a:pPr algn="ctr"/>
            <a:endParaRPr lang="en-US" sz="2400" b="1" dirty="0"/>
          </a:p>
          <a:p>
            <a:pPr algn="ctr"/>
            <a:r>
              <a:rPr lang="en-US" sz="2400" b="1" dirty="0" smtClean="0"/>
              <a:t>David Johnson</a:t>
            </a:r>
          </a:p>
          <a:p>
            <a:pPr algn="ctr"/>
            <a:r>
              <a:rPr lang="en-US" sz="2400" b="1" dirty="0" smtClean="0"/>
              <a:t>General Counsel</a:t>
            </a:r>
          </a:p>
          <a:p>
            <a:pPr algn="ctr"/>
            <a:r>
              <a:rPr lang="en-US" sz="2400" b="1" dirty="0" smtClean="0"/>
              <a:t>Central Arkansas Water</a:t>
            </a:r>
          </a:p>
          <a:p>
            <a:pPr algn="ctr"/>
            <a:endParaRPr lang="en-US" sz="2400" b="1" dirty="0"/>
          </a:p>
          <a:p>
            <a:pPr algn="ctr"/>
            <a:r>
              <a:rPr lang="en-US" sz="2400" b="1" dirty="0" smtClean="0"/>
              <a:t>Stuart Jackson</a:t>
            </a:r>
          </a:p>
          <a:p>
            <a:pPr algn="ctr"/>
            <a:r>
              <a:rPr lang="en-US" sz="2400" b="1" dirty="0" smtClean="0"/>
              <a:t>Wright, Lindsey &amp; Jennings</a:t>
            </a:r>
            <a:endParaRPr lang="en-US" sz="2400" b="1" dirty="0"/>
          </a:p>
        </p:txBody>
      </p:sp>
      <p:pic>
        <p:nvPicPr>
          <p:cNvPr id="1026" name="Picture 2"/>
          <p:cNvPicPr>
            <a:picLocks noChangeAspect="1" noChangeArrowheads="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419600" y="1143000"/>
            <a:ext cx="4724399"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042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1018" y="4800498"/>
            <a:ext cx="3965382" cy="121930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800498"/>
            <a:ext cx="958140" cy="1066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743200" y="6107668"/>
            <a:ext cx="3505200" cy="369332"/>
          </a:xfrm>
          <a:prstGeom prst="rect">
            <a:avLst/>
          </a:prstGeom>
          <a:noFill/>
        </p:spPr>
        <p:txBody>
          <a:bodyPr wrap="square" rtlCol="0">
            <a:spAutoFit/>
          </a:bodyPr>
          <a:lstStyle/>
          <a:p>
            <a:pPr algn="ctr"/>
            <a:r>
              <a:rPr lang="en-US" b="1" dirty="0" smtClean="0">
                <a:solidFill>
                  <a:srgbClr val="FF0000"/>
                </a:solidFill>
              </a:rPr>
              <a:t>EFFECTIVE DATE: JANUARY 1, 2018</a:t>
            </a:r>
            <a:endParaRPr lang="en-US" b="1" dirty="0">
              <a:solidFill>
                <a:srgbClr val="FF0000"/>
              </a:solidFill>
            </a:endParaRPr>
          </a:p>
        </p:txBody>
      </p:sp>
      <p:sp>
        <p:nvSpPr>
          <p:cNvPr id="5" name="TextBox 4"/>
          <p:cNvSpPr txBox="1"/>
          <p:nvPr/>
        </p:nvSpPr>
        <p:spPr>
          <a:xfrm>
            <a:off x="457200" y="1494473"/>
            <a:ext cx="6477000" cy="523220"/>
          </a:xfrm>
          <a:prstGeom prst="rect">
            <a:avLst/>
          </a:prstGeom>
          <a:noFill/>
        </p:spPr>
        <p:txBody>
          <a:bodyPr wrap="square" rtlCol="0">
            <a:spAutoFit/>
          </a:bodyPr>
          <a:lstStyle/>
          <a:p>
            <a:r>
              <a:rPr lang="en-US" sz="2800" u="sng" dirty="0" smtClean="0"/>
              <a:t>DROP – Returning to Work</a:t>
            </a:r>
            <a:endParaRPr lang="en-US" sz="2800" u="sng" dirty="0"/>
          </a:p>
        </p:txBody>
      </p:sp>
      <p:sp>
        <p:nvSpPr>
          <p:cNvPr id="2" name="TextBox 1"/>
          <p:cNvSpPr txBox="1"/>
          <p:nvPr/>
        </p:nvSpPr>
        <p:spPr>
          <a:xfrm>
            <a:off x="1066800" y="1977986"/>
            <a:ext cx="762000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Repeals prohibition against DROP participant’s future employment in position covered by Arkansas public retirement systems</a:t>
            </a:r>
            <a:r>
              <a:rPr lang="en-US" dirty="0" smtClean="0"/>
              <a:t>	</a:t>
            </a:r>
            <a:endParaRPr lang="en-US" dirty="0"/>
          </a:p>
        </p:txBody>
      </p:sp>
      <p:sp>
        <p:nvSpPr>
          <p:cNvPr id="8" name="TextBox 7"/>
          <p:cNvSpPr txBox="1"/>
          <p:nvPr/>
        </p:nvSpPr>
        <p:spPr>
          <a:xfrm>
            <a:off x="1066800" y="3247073"/>
            <a:ext cx="5867400"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Still cannot return to same position</a:t>
            </a:r>
            <a:r>
              <a:rPr lang="en-US" dirty="0" smtClean="0"/>
              <a:t>	</a:t>
            </a:r>
            <a:endParaRPr lang="en-US" dirty="0"/>
          </a:p>
        </p:txBody>
      </p:sp>
      <p:sp>
        <p:nvSpPr>
          <p:cNvPr id="9" name="TextBox 8"/>
          <p:cNvSpPr txBox="1"/>
          <p:nvPr/>
        </p:nvSpPr>
        <p:spPr>
          <a:xfrm>
            <a:off x="1066800" y="3694093"/>
            <a:ext cx="7086600"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Question about applicability to current DROP participants</a:t>
            </a:r>
            <a:r>
              <a:rPr lang="en-US" dirty="0" smtClean="0"/>
              <a:t>	</a:t>
            </a:r>
            <a:endParaRPr lang="en-US" dirty="0"/>
          </a:p>
        </p:txBody>
      </p:sp>
    </p:spTree>
    <p:extLst>
      <p:ext uri="{BB962C8B-B14F-4D97-AF65-F5344CB8AC3E}">
        <p14:creationId xmlns:p14="http://schemas.microsoft.com/office/powerpoint/2010/main" val="389414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johnson\AppData\Local\Microsoft\Windows\Temporary Internet Files\Content.IE5\P1YAMX32\pistol-gun[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52400"/>
            <a:ext cx="3352800" cy="33528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31799" y="3667780"/>
            <a:ext cx="6045201" cy="523220"/>
          </a:xfrm>
          <a:prstGeom prst="rect">
            <a:avLst/>
          </a:prstGeom>
          <a:noFill/>
        </p:spPr>
        <p:txBody>
          <a:bodyPr wrap="square" rtlCol="0">
            <a:spAutoFit/>
          </a:bodyPr>
          <a:lstStyle/>
          <a:p>
            <a:r>
              <a:rPr lang="en-US" sz="2800" dirty="0" smtClean="0"/>
              <a:t>Guns in </a:t>
            </a:r>
            <a:r>
              <a:rPr lang="en-US" sz="2800" u="sng" dirty="0" smtClean="0"/>
              <a:t>Private Employer</a:t>
            </a:r>
            <a:r>
              <a:rPr lang="en-US" sz="2800" dirty="0" smtClean="0"/>
              <a:t> Parking Lots</a:t>
            </a:r>
            <a:endParaRPr lang="en-US" sz="2800" dirty="0"/>
          </a:p>
        </p:txBody>
      </p:sp>
      <p:sp>
        <p:nvSpPr>
          <p:cNvPr id="5" name="TextBox 4"/>
          <p:cNvSpPr txBox="1"/>
          <p:nvPr/>
        </p:nvSpPr>
        <p:spPr>
          <a:xfrm>
            <a:off x="431800" y="4343400"/>
            <a:ext cx="5588000" cy="523220"/>
          </a:xfrm>
          <a:prstGeom prst="rect">
            <a:avLst/>
          </a:prstGeom>
          <a:noFill/>
        </p:spPr>
        <p:txBody>
          <a:bodyPr wrap="square" rtlCol="0">
            <a:spAutoFit/>
          </a:bodyPr>
          <a:lstStyle/>
          <a:p>
            <a:r>
              <a:rPr lang="en-US" sz="2800" dirty="0" smtClean="0"/>
              <a:t>Guns in </a:t>
            </a:r>
            <a:r>
              <a:rPr lang="en-US" sz="2800" u="sng" dirty="0" smtClean="0"/>
              <a:t>Public Buildings</a:t>
            </a:r>
            <a:endParaRPr lang="en-US" sz="2800" u="sng" dirty="0"/>
          </a:p>
        </p:txBody>
      </p:sp>
      <p:sp>
        <p:nvSpPr>
          <p:cNvPr id="8" name="TextBox 7"/>
          <p:cNvSpPr txBox="1"/>
          <p:nvPr/>
        </p:nvSpPr>
        <p:spPr>
          <a:xfrm>
            <a:off x="8496300" y="4191000"/>
            <a:ext cx="571500" cy="769441"/>
          </a:xfrm>
          <a:prstGeom prst="rect">
            <a:avLst/>
          </a:prstGeom>
          <a:noFill/>
        </p:spPr>
        <p:txBody>
          <a:bodyPr wrap="square" rtlCol="0">
            <a:spAutoFit/>
          </a:bodyPr>
          <a:lstStyle/>
          <a:p>
            <a:r>
              <a:rPr lang="en-US" sz="4400" b="1" dirty="0">
                <a:solidFill>
                  <a:srgbClr val="00B050"/>
                </a:solidFill>
              </a:rPr>
              <a:t>*</a:t>
            </a:r>
          </a:p>
        </p:txBody>
      </p:sp>
      <p:sp>
        <p:nvSpPr>
          <p:cNvPr id="12" name="TextBox 11"/>
          <p:cNvSpPr txBox="1"/>
          <p:nvPr/>
        </p:nvSpPr>
        <p:spPr>
          <a:xfrm>
            <a:off x="3124200" y="5029200"/>
            <a:ext cx="2743200" cy="769441"/>
          </a:xfrm>
          <a:prstGeom prst="rect">
            <a:avLst/>
          </a:prstGeom>
          <a:noFill/>
        </p:spPr>
        <p:txBody>
          <a:bodyPr wrap="square" rtlCol="0">
            <a:spAutoFit/>
          </a:bodyPr>
          <a:lstStyle/>
          <a:p>
            <a:r>
              <a:rPr lang="en-US" sz="4400" b="1" dirty="0" smtClean="0">
                <a:solidFill>
                  <a:srgbClr val="00B050"/>
                </a:solidFill>
              </a:rPr>
              <a:t>*</a:t>
            </a:r>
            <a:r>
              <a:rPr lang="en-US" sz="2400" dirty="0" smtClean="0"/>
              <a:t>still okay to post</a:t>
            </a:r>
            <a:endParaRPr lang="en-US" sz="4400" b="1" dirty="0">
              <a:solidFill>
                <a:srgbClr val="00B050"/>
              </a:solidFill>
            </a:endParaRPr>
          </a:p>
        </p:txBody>
      </p:sp>
      <p:pic>
        <p:nvPicPr>
          <p:cNvPr id="18" name="Picture 5" descr="C:\Users\djohnson\AppData\Local\Microsoft\Windows\Temporary Internet Files\Content.IE5\HESKA79M\rubber-stamp-1560308__18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9543" y="3009900"/>
            <a:ext cx="30480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descr="C:\Users\djohnson\AppData\Local\Microsoft\Windows\Temporary Internet Files\Content.IE5\HESKA79M\rubber-stamp-1560308__18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810000"/>
            <a:ext cx="3048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743200" y="6183868"/>
            <a:ext cx="4114800" cy="369332"/>
          </a:xfrm>
          <a:prstGeom prst="rect">
            <a:avLst/>
          </a:prstGeom>
          <a:noFill/>
        </p:spPr>
        <p:txBody>
          <a:bodyPr wrap="square" rtlCol="0">
            <a:spAutoFit/>
          </a:bodyPr>
          <a:lstStyle/>
          <a:p>
            <a:r>
              <a:rPr lang="en-US" b="1" dirty="0" smtClean="0">
                <a:solidFill>
                  <a:srgbClr val="FF0000"/>
                </a:solidFill>
              </a:rPr>
              <a:t>EFFECTIVE DATE: SEPTEMBER 1, 2017</a:t>
            </a:r>
            <a:endParaRPr lang="en-US" b="1" dirty="0">
              <a:solidFill>
                <a:srgbClr val="FF0000"/>
              </a:solidFill>
            </a:endParaRPr>
          </a:p>
        </p:txBody>
      </p:sp>
      <p:sp>
        <p:nvSpPr>
          <p:cNvPr id="3" name="TextBox 2"/>
          <p:cNvSpPr txBox="1"/>
          <p:nvPr/>
        </p:nvSpPr>
        <p:spPr>
          <a:xfrm>
            <a:off x="6204857" y="3657600"/>
            <a:ext cx="576943" cy="523220"/>
          </a:xfrm>
          <a:prstGeom prst="rect">
            <a:avLst/>
          </a:prstGeom>
          <a:noFill/>
        </p:spPr>
        <p:txBody>
          <a:bodyPr wrap="square" rtlCol="0">
            <a:spAutoFit/>
          </a:bodyPr>
          <a:lstStyle/>
          <a:p>
            <a:r>
              <a:rPr lang="en-US" sz="1400" b="1" dirty="0">
                <a:solidFill>
                  <a:srgbClr val="FF0000"/>
                </a:solidFill>
              </a:rPr>
              <a:t>1</a:t>
            </a:r>
            <a:endParaRPr lang="en-US" sz="1400" b="1" dirty="0"/>
          </a:p>
          <a:p>
            <a:endParaRPr lang="en-US" sz="1400" b="1" dirty="0"/>
          </a:p>
        </p:txBody>
      </p:sp>
      <p:sp>
        <p:nvSpPr>
          <p:cNvPr id="13" name="TextBox 12"/>
          <p:cNvSpPr txBox="1"/>
          <p:nvPr/>
        </p:nvSpPr>
        <p:spPr>
          <a:xfrm>
            <a:off x="4114800" y="4419600"/>
            <a:ext cx="576943" cy="523220"/>
          </a:xfrm>
          <a:prstGeom prst="rect">
            <a:avLst/>
          </a:prstGeom>
          <a:noFill/>
        </p:spPr>
        <p:txBody>
          <a:bodyPr wrap="square" rtlCol="0">
            <a:spAutoFit/>
          </a:bodyPr>
          <a:lstStyle/>
          <a:p>
            <a:r>
              <a:rPr lang="en-US" sz="1400" b="1" dirty="0" smtClean="0">
                <a:solidFill>
                  <a:srgbClr val="FF0000"/>
                </a:solidFill>
              </a:rPr>
              <a:t>2</a:t>
            </a:r>
            <a:endParaRPr lang="en-US" sz="1400" b="1" dirty="0"/>
          </a:p>
          <a:p>
            <a:endParaRPr lang="en-US" sz="1400" b="1" dirty="0"/>
          </a:p>
        </p:txBody>
      </p:sp>
      <p:sp>
        <p:nvSpPr>
          <p:cNvPr id="14" name="TextBox 13"/>
          <p:cNvSpPr txBox="1"/>
          <p:nvPr/>
        </p:nvSpPr>
        <p:spPr>
          <a:xfrm>
            <a:off x="2547257" y="6187746"/>
            <a:ext cx="576943" cy="523220"/>
          </a:xfrm>
          <a:prstGeom prst="rect">
            <a:avLst/>
          </a:prstGeom>
          <a:noFill/>
        </p:spPr>
        <p:txBody>
          <a:bodyPr wrap="square" rtlCol="0">
            <a:spAutoFit/>
          </a:bodyPr>
          <a:lstStyle/>
          <a:p>
            <a:r>
              <a:rPr lang="en-US" sz="1400" b="1" dirty="0" smtClean="0">
                <a:solidFill>
                  <a:srgbClr val="FF0000"/>
                </a:solidFill>
              </a:rPr>
              <a:t>2</a:t>
            </a:r>
            <a:endParaRPr lang="en-US" sz="1400" b="1" dirty="0"/>
          </a:p>
          <a:p>
            <a:endParaRPr lang="en-US" sz="1400" b="1" dirty="0"/>
          </a:p>
        </p:txBody>
      </p:sp>
      <p:sp>
        <p:nvSpPr>
          <p:cNvPr id="15" name="TextBox 14"/>
          <p:cNvSpPr txBox="1"/>
          <p:nvPr/>
        </p:nvSpPr>
        <p:spPr>
          <a:xfrm>
            <a:off x="2743200" y="5791200"/>
            <a:ext cx="3733800" cy="369332"/>
          </a:xfrm>
          <a:prstGeom prst="rect">
            <a:avLst/>
          </a:prstGeom>
          <a:noFill/>
        </p:spPr>
        <p:txBody>
          <a:bodyPr wrap="square" rtlCol="0">
            <a:spAutoFit/>
          </a:bodyPr>
          <a:lstStyle/>
          <a:p>
            <a:r>
              <a:rPr lang="en-US" b="1" dirty="0" smtClean="0">
                <a:solidFill>
                  <a:srgbClr val="FF0000"/>
                </a:solidFill>
              </a:rPr>
              <a:t>EFFECTIVE DATE: JULY 30, 2017</a:t>
            </a:r>
            <a:endParaRPr lang="en-US" b="1" dirty="0">
              <a:solidFill>
                <a:srgbClr val="FF0000"/>
              </a:solidFill>
            </a:endParaRPr>
          </a:p>
        </p:txBody>
      </p:sp>
      <p:sp>
        <p:nvSpPr>
          <p:cNvPr id="16" name="TextBox 15"/>
          <p:cNvSpPr txBox="1"/>
          <p:nvPr/>
        </p:nvSpPr>
        <p:spPr>
          <a:xfrm>
            <a:off x="2547257" y="5791200"/>
            <a:ext cx="576943" cy="523220"/>
          </a:xfrm>
          <a:prstGeom prst="rect">
            <a:avLst/>
          </a:prstGeom>
          <a:noFill/>
        </p:spPr>
        <p:txBody>
          <a:bodyPr wrap="square" rtlCol="0">
            <a:spAutoFit/>
          </a:bodyPr>
          <a:lstStyle/>
          <a:p>
            <a:r>
              <a:rPr lang="en-US" sz="1400" b="1" dirty="0">
                <a:solidFill>
                  <a:srgbClr val="FF0000"/>
                </a:solidFill>
              </a:rPr>
              <a:t>1</a:t>
            </a:r>
            <a:endParaRPr lang="en-US" sz="1400" b="1" dirty="0"/>
          </a:p>
          <a:p>
            <a:endParaRPr lang="en-US" sz="1400" b="1" dirty="0"/>
          </a:p>
        </p:txBody>
      </p:sp>
      <p:sp>
        <p:nvSpPr>
          <p:cNvPr id="4" name="TextBox 3"/>
          <p:cNvSpPr txBox="1"/>
          <p:nvPr/>
        </p:nvSpPr>
        <p:spPr>
          <a:xfrm>
            <a:off x="2743200" y="3009900"/>
            <a:ext cx="3505200" cy="523220"/>
          </a:xfrm>
          <a:prstGeom prst="rect">
            <a:avLst/>
          </a:prstGeom>
          <a:noFill/>
        </p:spPr>
        <p:txBody>
          <a:bodyPr wrap="square" rtlCol="0">
            <a:spAutoFit/>
          </a:bodyPr>
          <a:lstStyle/>
          <a:p>
            <a:pPr algn="ctr"/>
            <a:r>
              <a:rPr lang="en-US" sz="2800" dirty="0" smtClean="0"/>
              <a:t>CONCEALED CARRY</a:t>
            </a:r>
            <a:endParaRPr lang="en-US" sz="2800" dirty="0"/>
          </a:p>
        </p:txBody>
      </p:sp>
    </p:spTree>
    <p:extLst>
      <p:ext uri="{BB962C8B-B14F-4D97-AF65-F5344CB8AC3E}">
        <p14:creationId xmlns:p14="http://schemas.microsoft.com/office/powerpoint/2010/main" val="242813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12" grpId="0"/>
      <p:bldP spid="11" grpId="0"/>
      <p:bldP spid="3" grpId="0"/>
      <p:bldP spid="13" grpId="0"/>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45609"/>
            <a:ext cx="4495800" cy="646331"/>
          </a:xfrm>
          <a:prstGeom prst="rect">
            <a:avLst/>
          </a:prstGeom>
          <a:noFill/>
        </p:spPr>
        <p:txBody>
          <a:bodyPr wrap="square" rtlCol="0">
            <a:spAutoFit/>
          </a:bodyPr>
          <a:lstStyle/>
          <a:p>
            <a:r>
              <a:rPr lang="en-US" sz="3600" u="sng" dirty="0" smtClean="0"/>
              <a:t>Issue 3 (2016)</a:t>
            </a:r>
            <a:endParaRPr lang="en-US" sz="3600" u="sng" dirty="0"/>
          </a:p>
        </p:txBody>
      </p:sp>
      <p:sp>
        <p:nvSpPr>
          <p:cNvPr id="4" name="TextBox 3"/>
          <p:cNvSpPr txBox="1"/>
          <p:nvPr/>
        </p:nvSpPr>
        <p:spPr>
          <a:xfrm>
            <a:off x="1066800" y="2210811"/>
            <a:ext cx="6934200" cy="830997"/>
          </a:xfrm>
          <a:prstGeom prst="rect">
            <a:avLst/>
          </a:prstGeom>
          <a:noFill/>
        </p:spPr>
        <p:txBody>
          <a:bodyPr wrap="square" rtlCol="0">
            <a:spAutoFit/>
          </a:bodyPr>
          <a:lstStyle/>
          <a:p>
            <a:pPr marL="571500" indent="-571500">
              <a:buFont typeface="Arial" panose="020B0604020202020204" pitchFamily="34" charset="0"/>
              <a:buChar char="•"/>
            </a:pPr>
            <a:r>
              <a:rPr lang="en-US" sz="2400" dirty="0" smtClean="0"/>
              <a:t>Permits funding of “economic development </a:t>
            </a:r>
            <a:r>
              <a:rPr lang="en-US" sz="2400" u="sng" dirty="0" smtClean="0"/>
              <a:t>services</a:t>
            </a:r>
            <a:r>
              <a:rPr lang="en-US" sz="2400" dirty="0" smtClean="0"/>
              <a:t>”</a:t>
            </a:r>
          </a:p>
        </p:txBody>
      </p:sp>
      <p:sp>
        <p:nvSpPr>
          <p:cNvPr id="9" name="TextBox 8"/>
          <p:cNvSpPr txBox="1"/>
          <p:nvPr/>
        </p:nvSpPr>
        <p:spPr>
          <a:xfrm>
            <a:off x="1905000" y="3733800"/>
            <a:ext cx="4343400" cy="461665"/>
          </a:xfrm>
          <a:prstGeom prst="rect">
            <a:avLst/>
          </a:prstGeom>
          <a:noFill/>
        </p:spPr>
        <p:txBody>
          <a:bodyPr wrap="square" rtlCol="0">
            <a:spAutoFit/>
          </a:bodyPr>
          <a:lstStyle/>
          <a:p>
            <a:r>
              <a:rPr lang="en-US" sz="2400" dirty="0"/>
              <a:t>2</a:t>
            </a:r>
            <a:r>
              <a:rPr lang="en-US" sz="2400" dirty="0" smtClean="0"/>
              <a:t>. Contract</a:t>
            </a:r>
          </a:p>
        </p:txBody>
      </p:sp>
      <p:sp>
        <p:nvSpPr>
          <p:cNvPr id="16" name="TextBox 15"/>
          <p:cNvSpPr txBox="1"/>
          <p:nvPr/>
        </p:nvSpPr>
        <p:spPr>
          <a:xfrm>
            <a:off x="1905000" y="4110335"/>
            <a:ext cx="7086600" cy="461665"/>
          </a:xfrm>
          <a:prstGeom prst="rect">
            <a:avLst/>
          </a:prstGeom>
          <a:noFill/>
        </p:spPr>
        <p:txBody>
          <a:bodyPr wrap="square" rtlCol="0">
            <a:spAutoFit/>
          </a:bodyPr>
          <a:lstStyle/>
          <a:p>
            <a:r>
              <a:rPr lang="en-US" sz="2400" dirty="0" smtClean="0"/>
              <a:t>3. State public purpose (e.g. “job creation”)</a:t>
            </a:r>
            <a:endParaRPr lang="en-US" sz="2400" dirty="0"/>
          </a:p>
        </p:txBody>
      </p:sp>
      <p:sp>
        <p:nvSpPr>
          <p:cNvPr id="17" name="TextBox 16"/>
          <p:cNvSpPr txBox="1"/>
          <p:nvPr/>
        </p:nvSpPr>
        <p:spPr>
          <a:xfrm>
            <a:off x="1905000" y="5253335"/>
            <a:ext cx="7086600" cy="461665"/>
          </a:xfrm>
          <a:prstGeom prst="rect">
            <a:avLst/>
          </a:prstGeom>
          <a:noFill/>
        </p:spPr>
        <p:txBody>
          <a:bodyPr wrap="square" rtlCol="0">
            <a:spAutoFit/>
          </a:bodyPr>
          <a:lstStyle/>
          <a:p>
            <a:r>
              <a:rPr lang="en-US" sz="2400" dirty="0"/>
              <a:t>6</a:t>
            </a:r>
            <a:r>
              <a:rPr lang="en-US" sz="2400" dirty="0" smtClean="0"/>
              <a:t>. Approval of governing body</a:t>
            </a:r>
            <a:endParaRPr lang="en-US" sz="2400" dirty="0"/>
          </a:p>
        </p:txBody>
      </p:sp>
      <p:sp>
        <p:nvSpPr>
          <p:cNvPr id="18" name="TextBox 17"/>
          <p:cNvSpPr txBox="1"/>
          <p:nvPr/>
        </p:nvSpPr>
        <p:spPr>
          <a:xfrm>
            <a:off x="1905000" y="4872335"/>
            <a:ext cx="7086600" cy="461665"/>
          </a:xfrm>
          <a:prstGeom prst="rect">
            <a:avLst/>
          </a:prstGeom>
          <a:noFill/>
        </p:spPr>
        <p:txBody>
          <a:bodyPr wrap="square" rtlCol="0">
            <a:spAutoFit/>
          </a:bodyPr>
          <a:lstStyle/>
          <a:p>
            <a:r>
              <a:rPr lang="en-US" sz="2400" dirty="0" smtClean="0"/>
              <a:t>5. Performance indicators</a:t>
            </a:r>
            <a:endParaRPr lang="en-US" sz="2400" dirty="0"/>
          </a:p>
        </p:txBody>
      </p:sp>
      <p:sp>
        <p:nvSpPr>
          <p:cNvPr id="19" name="TextBox 18"/>
          <p:cNvSpPr txBox="1"/>
          <p:nvPr/>
        </p:nvSpPr>
        <p:spPr>
          <a:xfrm>
            <a:off x="1905000" y="4491335"/>
            <a:ext cx="7086600" cy="461665"/>
          </a:xfrm>
          <a:prstGeom prst="rect">
            <a:avLst/>
          </a:prstGeom>
          <a:noFill/>
        </p:spPr>
        <p:txBody>
          <a:bodyPr wrap="square" rtlCol="0">
            <a:spAutoFit/>
          </a:bodyPr>
          <a:lstStyle/>
          <a:p>
            <a:r>
              <a:rPr lang="en-US" sz="2400" dirty="0"/>
              <a:t>4</a:t>
            </a:r>
            <a:r>
              <a:rPr lang="en-US" sz="2400" dirty="0" smtClean="0"/>
              <a:t>. Not exceed one year in length</a:t>
            </a:r>
            <a:endParaRPr lang="en-US" sz="2400" dirty="0"/>
          </a:p>
        </p:txBody>
      </p:sp>
      <p:sp>
        <p:nvSpPr>
          <p:cNvPr id="20" name="TextBox 19"/>
          <p:cNvSpPr txBox="1"/>
          <p:nvPr/>
        </p:nvSpPr>
        <p:spPr>
          <a:xfrm>
            <a:off x="1905000" y="3348335"/>
            <a:ext cx="4343400" cy="461665"/>
          </a:xfrm>
          <a:prstGeom prst="rect">
            <a:avLst/>
          </a:prstGeom>
          <a:noFill/>
        </p:spPr>
        <p:txBody>
          <a:bodyPr wrap="square" rtlCol="0">
            <a:spAutoFit/>
          </a:bodyPr>
          <a:lstStyle/>
          <a:p>
            <a:r>
              <a:rPr lang="en-US" sz="2400" dirty="0" smtClean="0"/>
              <a:t>1. Procurement laws followed</a:t>
            </a:r>
          </a:p>
        </p:txBody>
      </p:sp>
      <p:sp>
        <p:nvSpPr>
          <p:cNvPr id="21" name="TextBox 20"/>
          <p:cNvSpPr txBox="1"/>
          <p:nvPr/>
        </p:nvSpPr>
        <p:spPr>
          <a:xfrm>
            <a:off x="1066800" y="2979003"/>
            <a:ext cx="6934200" cy="461665"/>
          </a:xfrm>
          <a:prstGeom prst="rect">
            <a:avLst/>
          </a:prstGeom>
          <a:noFill/>
        </p:spPr>
        <p:txBody>
          <a:bodyPr wrap="square" rtlCol="0">
            <a:spAutoFit/>
          </a:bodyPr>
          <a:lstStyle/>
          <a:p>
            <a:pPr marL="571500" indent="-571500">
              <a:buFont typeface="Arial" panose="020B0604020202020204" pitchFamily="34" charset="0"/>
              <a:buChar char="•"/>
            </a:pPr>
            <a:r>
              <a:rPr lang="en-US" sz="2400" dirty="0" smtClean="0"/>
              <a:t>Requirements:</a:t>
            </a:r>
          </a:p>
        </p:txBody>
      </p:sp>
    </p:spTree>
    <p:extLst>
      <p:ext uri="{BB962C8B-B14F-4D97-AF65-F5344CB8AC3E}">
        <p14:creationId xmlns:p14="http://schemas.microsoft.com/office/powerpoint/2010/main" val="345358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6" grpId="0"/>
      <p:bldP spid="17" grpId="0"/>
      <p:bldP spid="18" grpId="0"/>
      <p:bldP spid="19"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45609"/>
            <a:ext cx="4495800" cy="646331"/>
          </a:xfrm>
          <a:prstGeom prst="rect">
            <a:avLst/>
          </a:prstGeom>
          <a:noFill/>
        </p:spPr>
        <p:txBody>
          <a:bodyPr wrap="square" rtlCol="0">
            <a:spAutoFit/>
          </a:bodyPr>
          <a:lstStyle/>
          <a:p>
            <a:r>
              <a:rPr lang="en-US" sz="3600" u="sng" dirty="0" smtClean="0"/>
              <a:t>Issue 3 (2016)</a:t>
            </a:r>
            <a:endParaRPr lang="en-US" sz="3600" u="sng" dirty="0"/>
          </a:p>
        </p:txBody>
      </p:sp>
      <p:sp>
        <p:nvSpPr>
          <p:cNvPr id="4" name="TextBox 3"/>
          <p:cNvSpPr txBox="1"/>
          <p:nvPr/>
        </p:nvSpPr>
        <p:spPr>
          <a:xfrm>
            <a:off x="1066800" y="2210811"/>
            <a:ext cx="6934200" cy="830997"/>
          </a:xfrm>
          <a:prstGeom prst="rect">
            <a:avLst/>
          </a:prstGeom>
          <a:noFill/>
        </p:spPr>
        <p:txBody>
          <a:bodyPr wrap="square" rtlCol="0">
            <a:spAutoFit/>
          </a:bodyPr>
          <a:lstStyle/>
          <a:p>
            <a:pPr marL="571500" indent="-571500">
              <a:buFont typeface="Arial" panose="020B0604020202020204" pitchFamily="34" charset="0"/>
              <a:buChar char="•"/>
            </a:pPr>
            <a:r>
              <a:rPr lang="en-US" sz="2400" dirty="0" smtClean="0"/>
              <a:t>Permits funding of “economic development </a:t>
            </a:r>
            <a:r>
              <a:rPr lang="en-US" sz="2400" u="sng" dirty="0" smtClean="0"/>
              <a:t>projects</a:t>
            </a:r>
            <a:r>
              <a:rPr lang="en-US" sz="2400" dirty="0" smtClean="0"/>
              <a:t>”</a:t>
            </a:r>
          </a:p>
        </p:txBody>
      </p:sp>
      <p:sp>
        <p:nvSpPr>
          <p:cNvPr id="9" name="TextBox 8"/>
          <p:cNvSpPr txBox="1"/>
          <p:nvPr/>
        </p:nvSpPr>
        <p:spPr>
          <a:xfrm>
            <a:off x="1905000" y="3348335"/>
            <a:ext cx="4343400" cy="461665"/>
          </a:xfrm>
          <a:prstGeom prst="rect">
            <a:avLst/>
          </a:prstGeom>
          <a:noFill/>
        </p:spPr>
        <p:txBody>
          <a:bodyPr wrap="square" rtlCol="0">
            <a:spAutoFit/>
          </a:bodyPr>
          <a:lstStyle/>
          <a:p>
            <a:r>
              <a:rPr lang="en-US" sz="2400" dirty="0" smtClean="0"/>
              <a:t>1. Procurement laws followed</a:t>
            </a:r>
          </a:p>
        </p:txBody>
      </p:sp>
      <p:sp>
        <p:nvSpPr>
          <p:cNvPr id="11" name="TextBox 10"/>
          <p:cNvSpPr txBox="1"/>
          <p:nvPr/>
        </p:nvSpPr>
        <p:spPr>
          <a:xfrm>
            <a:off x="1905000" y="3729335"/>
            <a:ext cx="7086600" cy="461665"/>
          </a:xfrm>
          <a:prstGeom prst="rect">
            <a:avLst/>
          </a:prstGeom>
          <a:noFill/>
        </p:spPr>
        <p:txBody>
          <a:bodyPr wrap="square" rtlCol="0">
            <a:spAutoFit/>
          </a:bodyPr>
          <a:lstStyle/>
          <a:p>
            <a:r>
              <a:rPr lang="en-US" sz="2400" dirty="0" smtClean="0"/>
              <a:t>2. Cost-benefit </a:t>
            </a:r>
            <a:r>
              <a:rPr lang="en-US" sz="2400" dirty="0"/>
              <a:t>analysis </a:t>
            </a:r>
            <a:r>
              <a:rPr lang="en-US" sz="2400" dirty="0" smtClean="0"/>
              <a:t>for grants &gt; </a:t>
            </a:r>
            <a:r>
              <a:rPr lang="en-US" sz="2400" dirty="0"/>
              <a:t>$</a:t>
            </a:r>
            <a:r>
              <a:rPr lang="en-US" sz="2400" dirty="0" smtClean="0"/>
              <a:t>100,000</a:t>
            </a:r>
            <a:endParaRPr lang="en-US" sz="2400" dirty="0"/>
          </a:p>
        </p:txBody>
      </p:sp>
      <p:sp>
        <p:nvSpPr>
          <p:cNvPr id="12" name="TextBox 11"/>
          <p:cNvSpPr txBox="1"/>
          <p:nvPr/>
        </p:nvSpPr>
        <p:spPr>
          <a:xfrm>
            <a:off x="1905000" y="4110335"/>
            <a:ext cx="7086600" cy="461665"/>
          </a:xfrm>
          <a:prstGeom prst="rect">
            <a:avLst/>
          </a:prstGeom>
          <a:noFill/>
        </p:spPr>
        <p:txBody>
          <a:bodyPr wrap="square" rtlCol="0">
            <a:spAutoFit/>
          </a:bodyPr>
          <a:lstStyle/>
          <a:p>
            <a:r>
              <a:rPr lang="en-US" sz="2400" dirty="0"/>
              <a:t>3</a:t>
            </a:r>
            <a:r>
              <a:rPr lang="en-US" sz="2400" dirty="0" smtClean="0"/>
              <a:t>. Contract</a:t>
            </a:r>
            <a:endParaRPr lang="en-US" sz="2400" dirty="0"/>
          </a:p>
        </p:txBody>
      </p:sp>
      <p:sp>
        <p:nvSpPr>
          <p:cNvPr id="13" name="TextBox 12"/>
          <p:cNvSpPr txBox="1"/>
          <p:nvPr/>
        </p:nvSpPr>
        <p:spPr>
          <a:xfrm>
            <a:off x="1905000" y="4491335"/>
            <a:ext cx="7086600" cy="461665"/>
          </a:xfrm>
          <a:prstGeom prst="rect">
            <a:avLst/>
          </a:prstGeom>
          <a:noFill/>
        </p:spPr>
        <p:txBody>
          <a:bodyPr wrap="square" rtlCol="0">
            <a:spAutoFit/>
          </a:bodyPr>
          <a:lstStyle/>
          <a:p>
            <a:r>
              <a:rPr lang="en-US" sz="2400" dirty="0" smtClean="0"/>
              <a:t>4. State public purpose (e.g. “job creation”)</a:t>
            </a:r>
            <a:endParaRPr lang="en-US" sz="2400" dirty="0"/>
          </a:p>
        </p:txBody>
      </p:sp>
      <p:sp>
        <p:nvSpPr>
          <p:cNvPr id="14" name="TextBox 13"/>
          <p:cNvSpPr txBox="1"/>
          <p:nvPr/>
        </p:nvSpPr>
        <p:spPr>
          <a:xfrm>
            <a:off x="1905000" y="5634335"/>
            <a:ext cx="7086600" cy="461665"/>
          </a:xfrm>
          <a:prstGeom prst="rect">
            <a:avLst/>
          </a:prstGeom>
          <a:noFill/>
        </p:spPr>
        <p:txBody>
          <a:bodyPr wrap="square" rtlCol="0">
            <a:spAutoFit/>
          </a:bodyPr>
          <a:lstStyle/>
          <a:p>
            <a:r>
              <a:rPr lang="en-US" sz="2400" dirty="0"/>
              <a:t>7</a:t>
            </a:r>
            <a:r>
              <a:rPr lang="en-US" sz="2400" dirty="0" smtClean="0"/>
              <a:t>. Approval of governing body</a:t>
            </a:r>
            <a:endParaRPr lang="en-US" sz="2400" dirty="0"/>
          </a:p>
        </p:txBody>
      </p:sp>
      <p:sp>
        <p:nvSpPr>
          <p:cNvPr id="15" name="TextBox 14"/>
          <p:cNvSpPr txBox="1"/>
          <p:nvPr/>
        </p:nvSpPr>
        <p:spPr>
          <a:xfrm>
            <a:off x="1905000" y="5253335"/>
            <a:ext cx="7086600" cy="461665"/>
          </a:xfrm>
          <a:prstGeom prst="rect">
            <a:avLst/>
          </a:prstGeom>
          <a:noFill/>
        </p:spPr>
        <p:txBody>
          <a:bodyPr wrap="square" rtlCol="0">
            <a:spAutoFit/>
          </a:bodyPr>
          <a:lstStyle/>
          <a:p>
            <a:r>
              <a:rPr lang="en-US" sz="2400" dirty="0" smtClean="0"/>
              <a:t>6. Performance indicators w/ </a:t>
            </a:r>
            <a:r>
              <a:rPr lang="en-US" sz="2400" dirty="0" err="1" smtClean="0"/>
              <a:t>clawback</a:t>
            </a:r>
            <a:r>
              <a:rPr lang="en-US" sz="2400" dirty="0" smtClean="0"/>
              <a:t> provision</a:t>
            </a:r>
            <a:endParaRPr lang="en-US" sz="2400" dirty="0"/>
          </a:p>
        </p:txBody>
      </p:sp>
      <p:sp>
        <p:nvSpPr>
          <p:cNvPr id="16" name="TextBox 15"/>
          <p:cNvSpPr txBox="1"/>
          <p:nvPr/>
        </p:nvSpPr>
        <p:spPr>
          <a:xfrm>
            <a:off x="1905000" y="4872335"/>
            <a:ext cx="7086600" cy="461665"/>
          </a:xfrm>
          <a:prstGeom prst="rect">
            <a:avLst/>
          </a:prstGeom>
          <a:noFill/>
        </p:spPr>
        <p:txBody>
          <a:bodyPr wrap="square" rtlCol="0">
            <a:spAutoFit/>
          </a:bodyPr>
          <a:lstStyle/>
          <a:p>
            <a:r>
              <a:rPr lang="en-US" sz="2400" dirty="0"/>
              <a:t>5</a:t>
            </a:r>
            <a:r>
              <a:rPr lang="en-US" sz="2400" dirty="0" smtClean="0"/>
              <a:t>. Not exceed one year in length</a:t>
            </a:r>
            <a:endParaRPr lang="en-US" sz="2400" dirty="0"/>
          </a:p>
        </p:txBody>
      </p:sp>
      <p:sp>
        <p:nvSpPr>
          <p:cNvPr id="18" name="TextBox 17"/>
          <p:cNvSpPr txBox="1"/>
          <p:nvPr/>
        </p:nvSpPr>
        <p:spPr>
          <a:xfrm>
            <a:off x="1066800" y="2979003"/>
            <a:ext cx="6934200" cy="461665"/>
          </a:xfrm>
          <a:prstGeom prst="rect">
            <a:avLst/>
          </a:prstGeom>
          <a:noFill/>
        </p:spPr>
        <p:txBody>
          <a:bodyPr wrap="square" rtlCol="0">
            <a:spAutoFit/>
          </a:bodyPr>
          <a:lstStyle/>
          <a:p>
            <a:pPr marL="571500" indent="-571500">
              <a:buFont typeface="Arial" panose="020B0604020202020204" pitchFamily="34" charset="0"/>
              <a:buChar char="•"/>
            </a:pPr>
            <a:r>
              <a:rPr lang="en-US" sz="2400" dirty="0" smtClean="0"/>
              <a:t>Requirements:</a:t>
            </a:r>
          </a:p>
        </p:txBody>
      </p:sp>
      <p:sp>
        <p:nvSpPr>
          <p:cNvPr id="19" name="TextBox 18"/>
          <p:cNvSpPr txBox="1"/>
          <p:nvPr/>
        </p:nvSpPr>
        <p:spPr>
          <a:xfrm>
            <a:off x="2895600" y="6107668"/>
            <a:ext cx="3352800" cy="369332"/>
          </a:xfrm>
          <a:prstGeom prst="rect">
            <a:avLst/>
          </a:prstGeom>
          <a:noFill/>
        </p:spPr>
        <p:txBody>
          <a:bodyPr wrap="square" rtlCol="0">
            <a:spAutoFit/>
          </a:bodyPr>
          <a:lstStyle/>
          <a:p>
            <a:r>
              <a:rPr lang="en-US" b="1" dirty="0" smtClean="0">
                <a:solidFill>
                  <a:srgbClr val="FF0000"/>
                </a:solidFill>
              </a:rPr>
              <a:t>EFFECTIVE DATE: JULY 30, 2017</a:t>
            </a:r>
            <a:endParaRPr lang="en-US" b="1" dirty="0">
              <a:solidFill>
                <a:srgbClr val="FF0000"/>
              </a:solidFill>
            </a:endParaRPr>
          </a:p>
        </p:txBody>
      </p:sp>
    </p:spTree>
    <p:extLst>
      <p:ext uri="{BB962C8B-B14F-4D97-AF65-F5344CB8AC3E}">
        <p14:creationId xmlns:p14="http://schemas.microsoft.com/office/powerpoint/2010/main" val="57335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P spid="12" grpId="0"/>
      <p:bldP spid="13" grpId="0"/>
      <p:bldP spid="14" grpId="0"/>
      <p:bldP spid="15" grpId="0"/>
      <p:bldP spid="16" grpId="0"/>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600200"/>
            <a:ext cx="7772400" cy="1200329"/>
          </a:xfrm>
          <a:prstGeom prst="rect">
            <a:avLst/>
          </a:prstGeom>
          <a:noFill/>
        </p:spPr>
        <p:txBody>
          <a:bodyPr wrap="square" rtlCol="0">
            <a:spAutoFit/>
          </a:bodyPr>
          <a:lstStyle/>
          <a:p>
            <a:r>
              <a:rPr lang="en-US" sz="3600" dirty="0" smtClean="0"/>
              <a:t>Bills at the legislature that did NOT pass:</a:t>
            </a:r>
            <a:endParaRPr lang="en-US" sz="3600" dirty="0"/>
          </a:p>
        </p:txBody>
      </p:sp>
      <p:sp>
        <p:nvSpPr>
          <p:cNvPr id="3" name="TextBox 2"/>
          <p:cNvSpPr txBox="1"/>
          <p:nvPr/>
        </p:nvSpPr>
        <p:spPr>
          <a:xfrm>
            <a:off x="1371600" y="2743200"/>
            <a:ext cx="6248400" cy="646331"/>
          </a:xfrm>
          <a:prstGeom prst="rect">
            <a:avLst/>
          </a:prstGeom>
          <a:noFill/>
        </p:spPr>
        <p:txBody>
          <a:bodyPr wrap="square" rtlCol="0">
            <a:spAutoFit/>
          </a:bodyPr>
          <a:lstStyle/>
          <a:p>
            <a:pPr marL="342900" indent="-342900">
              <a:buFont typeface="Arial" panose="020B0604020202020204" pitchFamily="34" charset="0"/>
              <a:buChar char="•"/>
            </a:pPr>
            <a:r>
              <a:rPr lang="en-US" sz="3600" dirty="0" smtClean="0"/>
              <a:t>PVC</a:t>
            </a:r>
            <a:endParaRPr lang="en-US" sz="3600" dirty="0"/>
          </a:p>
        </p:txBody>
      </p:sp>
      <p:sp>
        <p:nvSpPr>
          <p:cNvPr id="4" name="TextBox 3"/>
          <p:cNvSpPr txBox="1"/>
          <p:nvPr/>
        </p:nvSpPr>
        <p:spPr>
          <a:xfrm>
            <a:off x="1371600" y="3316069"/>
            <a:ext cx="6248400" cy="646331"/>
          </a:xfrm>
          <a:prstGeom prst="rect">
            <a:avLst/>
          </a:prstGeom>
          <a:noFill/>
        </p:spPr>
        <p:txBody>
          <a:bodyPr wrap="square" rtlCol="0">
            <a:spAutoFit/>
          </a:bodyPr>
          <a:lstStyle/>
          <a:p>
            <a:pPr marL="342900" indent="-342900">
              <a:buFont typeface="Arial" panose="020B0604020202020204" pitchFamily="34" charset="0"/>
              <a:buChar char="•"/>
            </a:pPr>
            <a:r>
              <a:rPr lang="en-US" sz="3600" dirty="0" smtClean="0"/>
              <a:t>Eminent domain</a:t>
            </a:r>
            <a:endParaRPr lang="en-US" sz="3600" dirty="0"/>
          </a:p>
        </p:txBody>
      </p:sp>
      <p:sp>
        <p:nvSpPr>
          <p:cNvPr id="5" name="TextBox 4"/>
          <p:cNvSpPr txBox="1"/>
          <p:nvPr/>
        </p:nvSpPr>
        <p:spPr>
          <a:xfrm>
            <a:off x="1371600" y="3886200"/>
            <a:ext cx="6248400" cy="646331"/>
          </a:xfrm>
          <a:prstGeom prst="rect">
            <a:avLst/>
          </a:prstGeom>
          <a:noFill/>
        </p:spPr>
        <p:txBody>
          <a:bodyPr wrap="square" rtlCol="0">
            <a:spAutoFit/>
          </a:bodyPr>
          <a:lstStyle/>
          <a:p>
            <a:pPr marL="342900" indent="-342900">
              <a:buFont typeface="Arial" panose="020B0604020202020204" pitchFamily="34" charset="0"/>
              <a:buChar char="•"/>
            </a:pPr>
            <a:r>
              <a:rPr lang="en-US" sz="3600" dirty="0" smtClean="0"/>
              <a:t>SB 35</a:t>
            </a:r>
            <a:endParaRPr lang="en-US" sz="3600" dirty="0"/>
          </a:p>
        </p:txBody>
      </p:sp>
      <p:sp>
        <p:nvSpPr>
          <p:cNvPr id="6" name="TextBox 5"/>
          <p:cNvSpPr txBox="1"/>
          <p:nvPr/>
        </p:nvSpPr>
        <p:spPr>
          <a:xfrm>
            <a:off x="1371600" y="4459069"/>
            <a:ext cx="6248400" cy="646331"/>
          </a:xfrm>
          <a:prstGeom prst="rect">
            <a:avLst/>
          </a:prstGeom>
          <a:noFill/>
        </p:spPr>
        <p:txBody>
          <a:bodyPr wrap="square" rtlCol="0">
            <a:spAutoFit/>
          </a:bodyPr>
          <a:lstStyle/>
          <a:p>
            <a:pPr marL="342900" indent="-342900">
              <a:buFont typeface="Arial" panose="020B0604020202020204" pitchFamily="34" charset="0"/>
              <a:buChar char="•"/>
            </a:pPr>
            <a:r>
              <a:rPr lang="en-US" sz="3600" dirty="0" smtClean="0"/>
              <a:t>Fluoride I (Ladyman)</a:t>
            </a:r>
            <a:endParaRPr lang="en-US" sz="3600" dirty="0"/>
          </a:p>
        </p:txBody>
      </p:sp>
      <p:sp>
        <p:nvSpPr>
          <p:cNvPr id="7" name="TextBox 6"/>
          <p:cNvSpPr txBox="1"/>
          <p:nvPr/>
        </p:nvSpPr>
        <p:spPr>
          <a:xfrm>
            <a:off x="1371600" y="5068669"/>
            <a:ext cx="6248400" cy="646331"/>
          </a:xfrm>
          <a:prstGeom prst="rect">
            <a:avLst/>
          </a:prstGeom>
          <a:noFill/>
        </p:spPr>
        <p:txBody>
          <a:bodyPr wrap="square" rtlCol="0">
            <a:spAutoFit/>
          </a:bodyPr>
          <a:lstStyle/>
          <a:p>
            <a:pPr marL="342900" indent="-342900">
              <a:buFont typeface="Arial" panose="020B0604020202020204" pitchFamily="34" charset="0"/>
              <a:buChar char="•"/>
            </a:pPr>
            <a:r>
              <a:rPr lang="en-US" sz="3600" dirty="0" smtClean="0"/>
              <a:t>Fluoride II (King)</a:t>
            </a:r>
            <a:endParaRPr lang="en-US" sz="3600" dirty="0"/>
          </a:p>
        </p:txBody>
      </p:sp>
    </p:spTree>
    <p:extLst>
      <p:ext uri="{BB962C8B-B14F-4D97-AF65-F5344CB8AC3E}">
        <p14:creationId xmlns:p14="http://schemas.microsoft.com/office/powerpoint/2010/main" val="2327966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752600"/>
            <a:ext cx="5562600" cy="707886"/>
          </a:xfrm>
          <a:prstGeom prst="rect">
            <a:avLst/>
          </a:prstGeom>
          <a:noFill/>
        </p:spPr>
        <p:txBody>
          <a:bodyPr wrap="square" rtlCol="0">
            <a:spAutoFit/>
          </a:bodyPr>
          <a:lstStyle/>
          <a:p>
            <a:r>
              <a:rPr lang="en-US" sz="4000" dirty="0" smtClean="0"/>
              <a:t>Two </a:t>
            </a:r>
            <a:r>
              <a:rPr lang="en-US" sz="4000" dirty="0" smtClean="0"/>
              <a:t>broad topics:</a:t>
            </a:r>
          </a:p>
        </p:txBody>
      </p:sp>
      <p:sp>
        <p:nvSpPr>
          <p:cNvPr id="3" name="TextBox 2"/>
          <p:cNvSpPr txBox="1"/>
          <p:nvPr/>
        </p:nvSpPr>
        <p:spPr>
          <a:xfrm>
            <a:off x="1600200" y="2492514"/>
            <a:ext cx="1066800" cy="707886"/>
          </a:xfrm>
          <a:prstGeom prst="rect">
            <a:avLst/>
          </a:prstGeom>
          <a:noFill/>
        </p:spPr>
        <p:txBody>
          <a:bodyPr wrap="square" rtlCol="0">
            <a:spAutoFit/>
          </a:bodyPr>
          <a:lstStyle/>
          <a:p>
            <a:r>
              <a:rPr lang="en-US" sz="4000" dirty="0" smtClean="0"/>
              <a:t>1.</a:t>
            </a:r>
            <a:endParaRPr lang="en-US" sz="4000" dirty="0"/>
          </a:p>
        </p:txBody>
      </p:sp>
      <p:sp>
        <p:nvSpPr>
          <p:cNvPr id="4" name="TextBox 3"/>
          <p:cNvSpPr txBox="1"/>
          <p:nvPr/>
        </p:nvSpPr>
        <p:spPr>
          <a:xfrm>
            <a:off x="1600200" y="3711714"/>
            <a:ext cx="6248400" cy="707886"/>
          </a:xfrm>
          <a:prstGeom prst="rect">
            <a:avLst/>
          </a:prstGeom>
          <a:noFill/>
        </p:spPr>
        <p:txBody>
          <a:bodyPr wrap="square" rtlCol="0">
            <a:spAutoFit/>
          </a:bodyPr>
          <a:lstStyle/>
          <a:p>
            <a:r>
              <a:rPr lang="en-US" sz="4000" dirty="0" smtClean="0"/>
              <a:t>2. Miscellaneous legislation</a:t>
            </a:r>
            <a:endParaRPr lang="en-US" sz="4000" dirty="0"/>
          </a:p>
        </p:txBody>
      </p:sp>
      <p:sp>
        <p:nvSpPr>
          <p:cNvPr id="6" name="TextBox 5"/>
          <p:cNvSpPr txBox="1"/>
          <p:nvPr/>
        </p:nvSpPr>
        <p:spPr>
          <a:xfrm>
            <a:off x="2106386" y="2492514"/>
            <a:ext cx="6351814" cy="1323439"/>
          </a:xfrm>
          <a:prstGeom prst="rect">
            <a:avLst/>
          </a:prstGeom>
          <a:noFill/>
        </p:spPr>
        <p:txBody>
          <a:bodyPr wrap="square" rtlCol="0">
            <a:spAutoFit/>
          </a:bodyPr>
          <a:lstStyle/>
          <a:p>
            <a:r>
              <a:rPr lang="en-US" sz="4000" dirty="0" smtClean="0"/>
              <a:t>Water and wastewater legislation</a:t>
            </a:r>
            <a:endParaRPr lang="en-US" sz="4000" dirty="0"/>
          </a:p>
        </p:txBody>
      </p:sp>
    </p:spTree>
    <p:extLst>
      <p:ext uri="{BB962C8B-B14F-4D97-AF65-F5344CB8AC3E}">
        <p14:creationId xmlns:p14="http://schemas.microsoft.com/office/powerpoint/2010/main" val="126301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iterate type="lt">
                                    <p:tmAbs val="0"/>
                                  </p:iterate>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par>
                          <p:cTn id="28" fill="hold">
                            <p:stCondLst>
                              <p:cond delay="500"/>
                            </p:stCondLst>
                            <p:childTnLst>
                              <p:par>
                                <p:cTn id="29" presetID="18" presetClass="emph" presetSubtype="0" fill="hold" grpId="1" nodeType="afterEffect">
                                  <p:stCondLst>
                                    <p:cond delay="0"/>
                                  </p:stCondLst>
                                  <p:iterate type="lt">
                                    <p:tmPct val="4000"/>
                                  </p:iterate>
                                  <p:childTnLst>
                                    <p:set>
                                      <p:cBhvr override="childStyle">
                                        <p:cTn id="30" dur="500" fill="hold"/>
                                        <p:tgtEl>
                                          <p:spTgt spid="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06386" y="2492514"/>
            <a:ext cx="5666014" cy="1323439"/>
          </a:xfrm>
          <a:prstGeom prst="rect">
            <a:avLst/>
          </a:prstGeom>
          <a:noFill/>
        </p:spPr>
        <p:txBody>
          <a:bodyPr wrap="square" rtlCol="0">
            <a:spAutoFit/>
          </a:bodyPr>
          <a:lstStyle/>
          <a:p>
            <a:r>
              <a:rPr lang="en-US" sz="4000" u="sng" dirty="0" smtClean="0"/>
              <a:t>Water and wastewater legislation </a:t>
            </a:r>
            <a:endParaRPr lang="en-US" sz="4000" u="sng" dirty="0"/>
          </a:p>
        </p:txBody>
      </p:sp>
      <p:sp>
        <p:nvSpPr>
          <p:cNvPr id="7" name="TextBox 6"/>
          <p:cNvSpPr txBox="1"/>
          <p:nvPr/>
        </p:nvSpPr>
        <p:spPr>
          <a:xfrm>
            <a:off x="2438400" y="3765828"/>
            <a:ext cx="5638800" cy="707886"/>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t>92 “water” bills</a:t>
            </a:r>
            <a:endParaRPr lang="en-US" sz="4000" dirty="0"/>
          </a:p>
        </p:txBody>
      </p:sp>
      <p:sp>
        <p:nvSpPr>
          <p:cNvPr id="8" name="TextBox 7"/>
          <p:cNvSpPr txBox="1"/>
          <p:nvPr/>
        </p:nvSpPr>
        <p:spPr>
          <a:xfrm>
            <a:off x="2438400" y="4375428"/>
            <a:ext cx="6096000" cy="707886"/>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t>47 “water” acts</a:t>
            </a:r>
            <a:endParaRPr lang="en-US" sz="4000" dirty="0"/>
          </a:p>
        </p:txBody>
      </p:sp>
      <p:sp>
        <p:nvSpPr>
          <p:cNvPr id="9" name="TextBox 8"/>
          <p:cNvSpPr txBox="1"/>
          <p:nvPr/>
        </p:nvSpPr>
        <p:spPr>
          <a:xfrm>
            <a:off x="2438400" y="5007114"/>
            <a:ext cx="6096000" cy="707886"/>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t>16 “wastewater” bills</a:t>
            </a:r>
            <a:endParaRPr lang="en-US" sz="4000" dirty="0"/>
          </a:p>
        </p:txBody>
      </p:sp>
      <p:sp>
        <p:nvSpPr>
          <p:cNvPr id="10" name="TextBox 9"/>
          <p:cNvSpPr txBox="1"/>
          <p:nvPr/>
        </p:nvSpPr>
        <p:spPr>
          <a:xfrm>
            <a:off x="2438400" y="5616714"/>
            <a:ext cx="6096000" cy="707886"/>
          </a:xfrm>
          <a:prstGeom prst="rect">
            <a:avLst/>
          </a:prstGeom>
          <a:noFill/>
        </p:spPr>
        <p:txBody>
          <a:bodyPr wrap="square" rtlCol="0">
            <a:spAutoFit/>
          </a:bodyPr>
          <a:lstStyle/>
          <a:p>
            <a:pPr marL="571500" indent="-571500">
              <a:buFont typeface="Arial" panose="020B0604020202020204" pitchFamily="34" charset="0"/>
              <a:buChar char="•"/>
            </a:pPr>
            <a:r>
              <a:rPr lang="en-US" sz="4000" dirty="0"/>
              <a:t>9</a:t>
            </a:r>
            <a:r>
              <a:rPr lang="en-US" sz="4000" dirty="0" smtClean="0"/>
              <a:t> “wastewater” acts</a:t>
            </a:r>
            <a:endParaRPr lang="en-US" sz="4000" dirty="0"/>
          </a:p>
        </p:txBody>
      </p:sp>
    </p:spTree>
    <p:extLst>
      <p:ext uri="{BB962C8B-B14F-4D97-AF65-F5344CB8AC3E}">
        <p14:creationId xmlns:p14="http://schemas.microsoft.com/office/powerpoint/2010/main" val="4004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257800"/>
            <a:ext cx="1371600" cy="738664"/>
          </a:xfrm>
          <a:prstGeom prst="rect">
            <a:avLst/>
          </a:prstGeom>
          <a:noFill/>
        </p:spPr>
        <p:txBody>
          <a:bodyPr wrap="square" rtlCol="0">
            <a:spAutoFit/>
          </a:bodyPr>
          <a:lstStyle/>
          <a:p>
            <a:r>
              <a:rPr lang="en-US" sz="2400" dirty="0" smtClean="0"/>
              <a:t>2015:</a:t>
            </a:r>
          </a:p>
          <a:p>
            <a:pPr algn="ctr"/>
            <a:endParaRPr lang="en-US" dirty="0"/>
          </a:p>
        </p:txBody>
      </p:sp>
      <p:sp>
        <p:nvSpPr>
          <p:cNvPr id="3" name="TextBox 2"/>
          <p:cNvSpPr txBox="1"/>
          <p:nvPr/>
        </p:nvSpPr>
        <p:spPr>
          <a:xfrm>
            <a:off x="349034" y="3881735"/>
            <a:ext cx="8458200" cy="461665"/>
          </a:xfrm>
          <a:prstGeom prst="rect">
            <a:avLst/>
          </a:prstGeom>
          <a:noFill/>
        </p:spPr>
        <p:txBody>
          <a:bodyPr wrap="square" rtlCol="0">
            <a:spAutoFit/>
          </a:bodyPr>
          <a:lstStyle/>
          <a:p>
            <a:pPr algn="ctr"/>
            <a:r>
              <a:rPr lang="en-US" sz="2400" u="sng" dirty="0" smtClean="0"/>
              <a:t>Freedom of Information Act – Customer Personal Information</a:t>
            </a:r>
            <a:endParaRPr lang="en-US" sz="2400" u="sng" dirty="0"/>
          </a:p>
        </p:txBody>
      </p:sp>
      <p:pic>
        <p:nvPicPr>
          <p:cNvPr id="1026" name="Picture 2" descr="http://www.cagle.com/working/060321/hulm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6498" y="519112"/>
            <a:ext cx="4581501" cy="32146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djohnson\AppData\Local\Microsoft\Windows\Temporary Internet Files\Content.IE5\YX02Y7ZG\confidential[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0791" y="4495800"/>
            <a:ext cx="2869009" cy="2151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74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50"/>
                                  </p:iterate>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257800"/>
            <a:ext cx="1371600" cy="738664"/>
          </a:xfrm>
          <a:prstGeom prst="rect">
            <a:avLst/>
          </a:prstGeom>
          <a:noFill/>
        </p:spPr>
        <p:txBody>
          <a:bodyPr wrap="square" rtlCol="0">
            <a:spAutoFit/>
          </a:bodyPr>
          <a:lstStyle/>
          <a:p>
            <a:r>
              <a:rPr lang="en-US" sz="2400" dirty="0" smtClean="0"/>
              <a:t>2017:</a:t>
            </a:r>
          </a:p>
          <a:p>
            <a:pPr algn="ctr"/>
            <a:endParaRPr lang="en-US" dirty="0"/>
          </a:p>
        </p:txBody>
      </p:sp>
      <p:sp>
        <p:nvSpPr>
          <p:cNvPr id="3" name="TextBox 2"/>
          <p:cNvSpPr txBox="1"/>
          <p:nvPr/>
        </p:nvSpPr>
        <p:spPr>
          <a:xfrm>
            <a:off x="349034" y="3881735"/>
            <a:ext cx="8458200" cy="461665"/>
          </a:xfrm>
          <a:prstGeom prst="rect">
            <a:avLst/>
          </a:prstGeom>
          <a:noFill/>
        </p:spPr>
        <p:txBody>
          <a:bodyPr wrap="square" rtlCol="0">
            <a:spAutoFit/>
          </a:bodyPr>
          <a:lstStyle/>
          <a:p>
            <a:pPr algn="ctr"/>
            <a:r>
              <a:rPr lang="en-US" sz="2400" u="sng" dirty="0" smtClean="0"/>
              <a:t>Freedom of Information Act – Customer Personal Information</a:t>
            </a:r>
            <a:endParaRPr lang="en-US" sz="2400" u="sng" dirty="0"/>
          </a:p>
        </p:txBody>
      </p:sp>
      <p:pic>
        <p:nvPicPr>
          <p:cNvPr id="1026" name="Picture 2" descr="http://www.cagle.com/working/060321/hulm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6498" y="519112"/>
            <a:ext cx="4581501" cy="321468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133600" y="4343400"/>
            <a:ext cx="5410200" cy="461665"/>
          </a:xfrm>
          <a:prstGeom prst="rect">
            <a:avLst/>
          </a:prstGeom>
          <a:noFill/>
        </p:spPr>
        <p:txBody>
          <a:bodyPr wrap="square" rtlCol="0">
            <a:spAutoFit/>
          </a:bodyPr>
          <a:lstStyle/>
          <a:p>
            <a:r>
              <a:rPr lang="en-US" sz="2400" dirty="0" smtClean="0"/>
              <a:t>Customer</a:t>
            </a:r>
            <a:endParaRPr lang="en-US" sz="2400" dirty="0"/>
          </a:p>
        </p:txBody>
      </p:sp>
      <p:sp>
        <p:nvSpPr>
          <p:cNvPr id="10" name="TextBox 9"/>
          <p:cNvSpPr txBox="1"/>
          <p:nvPr/>
        </p:nvSpPr>
        <p:spPr>
          <a:xfrm>
            <a:off x="2133600" y="4719935"/>
            <a:ext cx="5410200" cy="461665"/>
          </a:xfrm>
          <a:prstGeom prst="rect">
            <a:avLst/>
          </a:prstGeom>
          <a:noFill/>
        </p:spPr>
        <p:txBody>
          <a:bodyPr wrap="square" rtlCol="0">
            <a:spAutoFit/>
          </a:bodyPr>
          <a:lstStyle/>
          <a:p>
            <a:r>
              <a:rPr lang="en-US" sz="2400" dirty="0"/>
              <a:t>C</a:t>
            </a:r>
            <a:r>
              <a:rPr lang="en-US" sz="2400" dirty="0" smtClean="0"/>
              <a:t>ustomer’s attorney, guardian, etc.</a:t>
            </a:r>
            <a:endParaRPr lang="en-US" sz="2400" dirty="0"/>
          </a:p>
        </p:txBody>
      </p:sp>
      <p:sp>
        <p:nvSpPr>
          <p:cNvPr id="11" name="TextBox 10"/>
          <p:cNvSpPr txBox="1"/>
          <p:nvPr/>
        </p:nvSpPr>
        <p:spPr>
          <a:xfrm>
            <a:off x="2133600" y="5105400"/>
            <a:ext cx="5410200" cy="461665"/>
          </a:xfrm>
          <a:prstGeom prst="rect">
            <a:avLst/>
          </a:prstGeom>
          <a:noFill/>
        </p:spPr>
        <p:txBody>
          <a:bodyPr wrap="square" rtlCol="0">
            <a:spAutoFit/>
          </a:bodyPr>
          <a:lstStyle/>
          <a:p>
            <a:r>
              <a:rPr lang="en-US" sz="2400" dirty="0" smtClean="0"/>
              <a:t>Water system’s billing partners</a:t>
            </a:r>
            <a:endParaRPr lang="en-US" sz="2400" dirty="0"/>
          </a:p>
        </p:txBody>
      </p:sp>
      <p:sp>
        <p:nvSpPr>
          <p:cNvPr id="12" name="TextBox 11"/>
          <p:cNvSpPr txBox="1"/>
          <p:nvPr/>
        </p:nvSpPr>
        <p:spPr>
          <a:xfrm>
            <a:off x="2133600" y="5486400"/>
            <a:ext cx="5410200" cy="461665"/>
          </a:xfrm>
          <a:prstGeom prst="rect">
            <a:avLst/>
          </a:prstGeom>
          <a:noFill/>
        </p:spPr>
        <p:txBody>
          <a:bodyPr wrap="square" rtlCol="0">
            <a:spAutoFit/>
          </a:bodyPr>
          <a:lstStyle/>
          <a:p>
            <a:r>
              <a:rPr lang="en-US" sz="2400" dirty="0" smtClean="0"/>
              <a:t>Water system’s billing vendor</a:t>
            </a:r>
            <a:endParaRPr lang="en-US" sz="2400" dirty="0"/>
          </a:p>
        </p:txBody>
      </p:sp>
      <p:sp>
        <p:nvSpPr>
          <p:cNvPr id="13" name="TextBox 12"/>
          <p:cNvSpPr txBox="1"/>
          <p:nvPr/>
        </p:nvSpPr>
        <p:spPr>
          <a:xfrm>
            <a:off x="2133600" y="5867400"/>
            <a:ext cx="5410200" cy="461665"/>
          </a:xfrm>
          <a:prstGeom prst="rect">
            <a:avLst/>
          </a:prstGeom>
          <a:noFill/>
        </p:spPr>
        <p:txBody>
          <a:bodyPr wrap="square" rtlCol="0">
            <a:spAutoFit/>
          </a:bodyPr>
          <a:lstStyle/>
          <a:p>
            <a:r>
              <a:rPr lang="en-US" sz="2400" dirty="0" smtClean="0"/>
              <a:t>Tenant of customer</a:t>
            </a:r>
            <a:endParaRPr lang="en-US" sz="2400" dirty="0"/>
          </a:p>
        </p:txBody>
      </p:sp>
      <p:sp>
        <p:nvSpPr>
          <p:cNvPr id="14" name="TextBox 13"/>
          <p:cNvSpPr txBox="1"/>
          <p:nvPr/>
        </p:nvSpPr>
        <p:spPr>
          <a:xfrm>
            <a:off x="2133600" y="6248400"/>
            <a:ext cx="1524000" cy="461665"/>
          </a:xfrm>
          <a:prstGeom prst="rect">
            <a:avLst/>
          </a:prstGeom>
          <a:noFill/>
        </p:spPr>
        <p:txBody>
          <a:bodyPr wrap="square" rtlCol="0">
            <a:spAutoFit/>
          </a:bodyPr>
          <a:lstStyle/>
          <a:p>
            <a:r>
              <a:rPr lang="en-US" sz="2400" dirty="0" smtClean="0"/>
              <a:t>Research</a:t>
            </a:r>
            <a:endParaRPr lang="en-US" sz="2400" dirty="0"/>
          </a:p>
        </p:txBody>
      </p:sp>
      <p:sp>
        <p:nvSpPr>
          <p:cNvPr id="15" name="TextBox 14"/>
          <p:cNvSpPr txBox="1"/>
          <p:nvPr/>
        </p:nvSpPr>
        <p:spPr>
          <a:xfrm>
            <a:off x="7086600" y="5181600"/>
            <a:ext cx="1828800" cy="646331"/>
          </a:xfrm>
          <a:prstGeom prst="rect">
            <a:avLst/>
          </a:prstGeom>
          <a:noFill/>
        </p:spPr>
        <p:txBody>
          <a:bodyPr wrap="square" rtlCol="0">
            <a:spAutoFit/>
          </a:bodyPr>
          <a:lstStyle/>
          <a:p>
            <a:pPr algn="ctr"/>
            <a:r>
              <a:rPr lang="en-US" b="1" dirty="0" smtClean="0">
                <a:solidFill>
                  <a:srgbClr val="FF0000"/>
                </a:solidFill>
              </a:rPr>
              <a:t>EFFECTIVE DATE: IMMEDIATELY</a:t>
            </a:r>
            <a:endParaRPr lang="en-US" b="1" dirty="0">
              <a:solidFill>
                <a:srgbClr val="FF0000"/>
              </a:solidFill>
            </a:endParaRPr>
          </a:p>
        </p:txBody>
      </p:sp>
    </p:spTree>
    <p:extLst>
      <p:ext uri="{BB962C8B-B14F-4D97-AF65-F5344CB8AC3E}">
        <p14:creationId xmlns:p14="http://schemas.microsoft.com/office/powerpoint/2010/main" val="49955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5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048940"/>
            <a:ext cx="4495800" cy="646331"/>
          </a:xfrm>
          <a:prstGeom prst="rect">
            <a:avLst/>
          </a:prstGeom>
          <a:noFill/>
        </p:spPr>
        <p:txBody>
          <a:bodyPr wrap="square" rtlCol="0">
            <a:spAutoFit/>
          </a:bodyPr>
          <a:lstStyle/>
          <a:p>
            <a:r>
              <a:rPr lang="en-US" sz="3600" u="sng" dirty="0" smtClean="0"/>
              <a:t>Package Plants</a:t>
            </a:r>
            <a:endParaRPr lang="en-US" sz="3600" u="sng" dirty="0"/>
          </a:p>
        </p:txBody>
      </p:sp>
      <p:sp>
        <p:nvSpPr>
          <p:cNvPr id="4" name="TextBox 3"/>
          <p:cNvSpPr txBox="1"/>
          <p:nvPr/>
        </p:nvSpPr>
        <p:spPr>
          <a:xfrm>
            <a:off x="1066800" y="1714142"/>
            <a:ext cx="792480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Focus: Shore up nonmunicipal wastewater system trust fund</a:t>
            </a:r>
            <a:endParaRPr lang="en-US" sz="3600" dirty="0"/>
          </a:p>
        </p:txBody>
      </p:sp>
      <p:sp>
        <p:nvSpPr>
          <p:cNvPr id="5" name="TextBox 4"/>
          <p:cNvSpPr txBox="1"/>
          <p:nvPr/>
        </p:nvSpPr>
        <p:spPr>
          <a:xfrm>
            <a:off x="1066800" y="4590871"/>
            <a:ext cx="792480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Water system role: No new service in provider service area</a:t>
            </a:r>
            <a:endParaRPr lang="en-US" sz="3600" dirty="0"/>
          </a:p>
        </p:txBody>
      </p:sp>
      <p:sp>
        <p:nvSpPr>
          <p:cNvPr id="6" name="TextBox 5"/>
          <p:cNvSpPr txBox="1"/>
          <p:nvPr/>
        </p:nvSpPr>
        <p:spPr>
          <a:xfrm>
            <a:off x="1066800" y="2914471"/>
            <a:ext cx="7543800"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Additional step: Beefed up ADEQ enforcement against  noncompliant providers</a:t>
            </a:r>
            <a:endParaRPr lang="en-US" sz="3600" dirty="0"/>
          </a:p>
        </p:txBody>
      </p:sp>
      <p:sp>
        <p:nvSpPr>
          <p:cNvPr id="7" name="TextBox 6"/>
          <p:cNvSpPr txBox="1"/>
          <p:nvPr/>
        </p:nvSpPr>
        <p:spPr>
          <a:xfrm>
            <a:off x="2895600" y="6107668"/>
            <a:ext cx="3352800" cy="369332"/>
          </a:xfrm>
          <a:prstGeom prst="rect">
            <a:avLst/>
          </a:prstGeom>
          <a:noFill/>
        </p:spPr>
        <p:txBody>
          <a:bodyPr wrap="square" rtlCol="0">
            <a:spAutoFit/>
          </a:bodyPr>
          <a:lstStyle/>
          <a:p>
            <a:r>
              <a:rPr lang="en-US" b="1" dirty="0" smtClean="0">
                <a:solidFill>
                  <a:srgbClr val="FF0000"/>
                </a:solidFill>
              </a:rPr>
              <a:t>EFFECTIVE DATE: JULY 30, 2017</a:t>
            </a:r>
            <a:endParaRPr lang="en-US" b="1" dirty="0">
              <a:solidFill>
                <a:srgbClr val="FF0000"/>
              </a:solidFill>
            </a:endParaRPr>
          </a:p>
        </p:txBody>
      </p:sp>
    </p:spTree>
    <p:extLst>
      <p:ext uri="{BB962C8B-B14F-4D97-AF65-F5344CB8AC3E}">
        <p14:creationId xmlns:p14="http://schemas.microsoft.com/office/powerpoint/2010/main" val="284891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066800"/>
            <a:ext cx="4495800" cy="646331"/>
          </a:xfrm>
          <a:prstGeom prst="rect">
            <a:avLst/>
          </a:prstGeom>
          <a:noFill/>
        </p:spPr>
        <p:txBody>
          <a:bodyPr wrap="square" rtlCol="0">
            <a:spAutoFit/>
          </a:bodyPr>
          <a:lstStyle/>
          <a:p>
            <a:r>
              <a:rPr lang="en-US" sz="3600" u="sng" dirty="0" smtClean="0"/>
              <a:t>Design-Build</a:t>
            </a:r>
            <a:endParaRPr lang="en-US" sz="3600" u="sng" dirty="0"/>
          </a:p>
        </p:txBody>
      </p:sp>
      <p:sp>
        <p:nvSpPr>
          <p:cNvPr id="4" name="TextBox 3"/>
          <p:cNvSpPr txBox="1"/>
          <p:nvPr/>
        </p:nvSpPr>
        <p:spPr>
          <a:xfrm>
            <a:off x="1066800" y="1732002"/>
            <a:ext cx="792480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Additional procurement option for municipal sewage system</a:t>
            </a:r>
            <a:endParaRPr lang="en-US" sz="3600" dirty="0"/>
          </a:p>
        </p:txBody>
      </p:sp>
      <p:sp>
        <p:nvSpPr>
          <p:cNvPr id="5" name="TextBox 4"/>
          <p:cNvSpPr txBox="1"/>
          <p:nvPr/>
        </p:nvSpPr>
        <p:spPr>
          <a:xfrm>
            <a:off x="1066800" y="4132660"/>
            <a:ext cx="7924800"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Project minimum: $2 million</a:t>
            </a:r>
            <a:endParaRPr lang="en-US" sz="3600" dirty="0"/>
          </a:p>
        </p:txBody>
      </p:sp>
      <p:sp>
        <p:nvSpPr>
          <p:cNvPr id="6" name="TextBox 5"/>
          <p:cNvSpPr txBox="1"/>
          <p:nvPr/>
        </p:nvSpPr>
        <p:spPr>
          <a:xfrm>
            <a:off x="1066800" y="2932331"/>
            <a:ext cx="754380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Design </a:t>
            </a:r>
            <a:r>
              <a:rPr lang="en-US" sz="3600" dirty="0"/>
              <a:t>and construction services are </a:t>
            </a:r>
            <a:r>
              <a:rPr lang="en-US" sz="3600" dirty="0" smtClean="0"/>
              <a:t>provided </a:t>
            </a:r>
            <a:r>
              <a:rPr lang="en-US" sz="3600" dirty="0"/>
              <a:t>by a single entity</a:t>
            </a:r>
          </a:p>
        </p:txBody>
      </p:sp>
      <p:sp>
        <p:nvSpPr>
          <p:cNvPr id="7" name="TextBox 6"/>
          <p:cNvSpPr txBox="1"/>
          <p:nvPr/>
        </p:nvSpPr>
        <p:spPr>
          <a:xfrm>
            <a:off x="2895600" y="6107668"/>
            <a:ext cx="3352800" cy="369332"/>
          </a:xfrm>
          <a:prstGeom prst="rect">
            <a:avLst/>
          </a:prstGeom>
          <a:noFill/>
        </p:spPr>
        <p:txBody>
          <a:bodyPr wrap="square" rtlCol="0">
            <a:spAutoFit/>
          </a:bodyPr>
          <a:lstStyle/>
          <a:p>
            <a:r>
              <a:rPr lang="en-US" b="1" dirty="0" smtClean="0">
                <a:solidFill>
                  <a:srgbClr val="FF0000"/>
                </a:solidFill>
              </a:rPr>
              <a:t>EFFECTIVE DATE: JULY 30, 2017</a:t>
            </a:r>
            <a:endParaRPr lang="en-US" b="1" dirty="0">
              <a:solidFill>
                <a:srgbClr val="FF0000"/>
              </a:solidFill>
            </a:endParaRPr>
          </a:p>
        </p:txBody>
      </p:sp>
    </p:spTree>
    <p:extLst>
      <p:ext uri="{BB962C8B-B14F-4D97-AF65-F5344CB8AC3E}">
        <p14:creationId xmlns:p14="http://schemas.microsoft.com/office/powerpoint/2010/main" val="355744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3750lsd.net/wp-content/uploads/2014/03/taskfor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762000"/>
            <a:ext cx="1752600" cy="145586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9675" y="3390900"/>
            <a:ext cx="6715125"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838200" y="2286000"/>
            <a:ext cx="3991708" cy="584775"/>
          </a:xfrm>
          <a:prstGeom prst="rect">
            <a:avLst/>
          </a:prstGeom>
          <a:noFill/>
        </p:spPr>
        <p:txBody>
          <a:bodyPr wrap="square" rtlCol="0">
            <a:spAutoFit/>
          </a:bodyPr>
          <a:lstStyle/>
          <a:p>
            <a:r>
              <a:rPr lang="en-US" sz="3200" u="sng" dirty="0" smtClean="0"/>
              <a:t>Water Task Force</a:t>
            </a:r>
            <a:endParaRPr lang="en-US" sz="3200" u="sng"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5608" y="5943600"/>
            <a:ext cx="638175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3074" y="5010150"/>
            <a:ext cx="6448425"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829908" y="6196483"/>
            <a:ext cx="5334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3000375"/>
            <a:ext cx="3648075" cy="20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416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3750lsd.net/wp-content/uploads/2014/03/taskforc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762000"/>
            <a:ext cx="1752600" cy="145586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2286000"/>
            <a:ext cx="3657600" cy="584775"/>
          </a:xfrm>
          <a:prstGeom prst="rect">
            <a:avLst/>
          </a:prstGeom>
          <a:noFill/>
        </p:spPr>
        <p:txBody>
          <a:bodyPr wrap="square" rtlCol="0">
            <a:spAutoFit/>
          </a:bodyPr>
          <a:lstStyle/>
          <a:p>
            <a:r>
              <a:rPr lang="en-US" sz="3200" u="sng" dirty="0" smtClean="0"/>
              <a:t>Water Task Force</a:t>
            </a:r>
            <a:endParaRPr lang="en-US" sz="3200" u="sng" dirty="0"/>
          </a:p>
        </p:txBody>
      </p:sp>
      <p:sp>
        <p:nvSpPr>
          <p:cNvPr id="4" name="TextBox 3"/>
          <p:cNvSpPr txBox="1"/>
          <p:nvPr/>
        </p:nvSpPr>
        <p:spPr>
          <a:xfrm>
            <a:off x="1219200" y="2971800"/>
            <a:ext cx="2133600" cy="523220"/>
          </a:xfrm>
          <a:prstGeom prst="rect">
            <a:avLst/>
          </a:prstGeom>
          <a:noFill/>
        </p:spPr>
        <p:txBody>
          <a:bodyPr wrap="square" rtlCol="0">
            <a:spAutoFit/>
          </a:bodyPr>
          <a:lstStyle/>
          <a:p>
            <a:r>
              <a:rPr lang="en-US" sz="2800" dirty="0" smtClean="0"/>
              <a:t>Members: </a:t>
            </a:r>
            <a:endParaRPr lang="en-US" sz="2800" dirty="0"/>
          </a:p>
        </p:txBody>
      </p:sp>
      <p:sp>
        <p:nvSpPr>
          <p:cNvPr id="5" name="TextBox 4"/>
          <p:cNvSpPr txBox="1"/>
          <p:nvPr/>
        </p:nvSpPr>
        <p:spPr>
          <a:xfrm>
            <a:off x="1600200" y="3505200"/>
            <a:ext cx="27384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Governor appointees</a:t>
            </a:r>
            <a:endParaRPr lang="en-US" sz="2000" dirty="0"/>
          </a:p>
        </p:txBody>
      </p:sp>
      <p:sp>
        <p:nvSpPr>
          <p:cNvPr id="9" name="TextBox 8"/>
          <p:cNvSpPr txBox="1"/>
          <p:nvPr/>
        </p:nvSpPr>
        <p:spPr>
          <a:xfrm>
            <a:off x="1600200" y="3810000"/>
            <a:ext cx="27384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Legislators</a:t>
            </a:r>
            <a:endParaRPr lang="en-US" sz="2000" dirty="0"/>
          </a:p>
        </p:txBody>
      </p:sp>
      <p:sp>
        <p:nvSpPr>
          <p:cNvPr id="11" name="TextBox 10"/>
          <p:cNvSpPr txBox="1"/>
          <p:nvPr/>
        </p:nvSpPr>
        <p:spPr>
          <a:xfrm>
            <a:off x="1600200" y="4126468"/>
            <a:ext cx="28956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Legislative appointees</a:t>
            </a:r>
            <a:endParaRPr lang="en-US" sz="2000" dirty="0"/>
          </a:p>
        </p:txBody>
      </p:sp>
      <p:sp>
        <p:nvSpPr>
          <p:cNvPr id="12" name="TextBox 11"/>
          <p:cNvSpPr txBox="1"/>
          <p:nvPr/>
        </p:nvSpPr>
        <p:spPr>
          <a:xfrm>
            <a:off x="1600200" y="4431268"/>
            <a:ext cx="27384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ANRC representative</a:t>
            </a:r>
            <a:endParaRPr lang="en-US" sz="2000" dirty="0"/>
          </a:p>
        </p:txBody>
      </p:sp>
      <p:sp>
        <p:nvSpPr>
          <p:cNvPr id="13" name="TextBox 12"/>
          <p:cNvSpPr txBox="1"/>
          <p:nvPr/>
        </p:nvSpPr>
        <p:spPr>
          <a:xfrm>
            <a:off x="4652963" y="3505200"/>
            <a:ext cx="38814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AWW&amp;WEA representative</a:t>
            </a:r>
            <a:endParaRPr lang="en-US" sz="2000" dirty="0"/>
          </a:p>
        </p:txBody>
      </p:sp>
      <p:sp>
        <p:nvSpPr>
          <p:cNvPr id="14" name="TextBox 13"/>
          <p:cNvSpPr txBox="1"/>
          <p:nvPr/>
        </p:nvSpPr>
        <p:spPr>
          <a:xfrm>
            <a:off x="4652963" y="3821668"/>
            <a:ext cx="32718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AWWMA representative</a:t>
            </a:r>
            <a:endParaRPr lang="en-US" sz="2000" dirty="0"/>
          </a:p>
        </p:txBody>
      </p:sp>
      <p:sp>
        <p:nvSpPr>
          <p:cNvPr id="15" name="TextBox 14"/>
          <p:cNvSpPr txBox="1"/>
          <p:nvPr/>
        </p:nvSpPr>
        <p:spPr>
          <a:xfrm>
            <a:off x="4652963" y="4114800"/>
            <a:ext cx="32718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ARWA representative</a:t>
            </a:r>
            <a:endParaRPr lang="en-US" sz="2000" dirty="0"/>
          </a:p>
        </p:txBody>
      </p:sp>
      <p:sp>
        <p:nvSpPr>
          <p:cNvPr id="16" name="TextBox 15"/>
          <p:cNvSpPr txBox="1"/>
          <p:nvPr/>
        </p:nvSpPr>
        <p:spPr>
          <a:xfrm>
            <a:off x="4652963" y="4431268"/>
            <a:ext cx="327183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Etc.</a:t>
            </a:r>
            <a:endParaRPr lang="en-US" sz="2000" dirty="0"/>
          </a:p>
        </p:txBody>
      </p:sp>
      <p:sp>
        <p:nvSpPr>
          <p:cNvPr id="17" name="TextBox 16"/>
          <p:cNvSpPr txBox="1"/>
          <p:nvPr/>
        </p:nvSpPr>
        <p:spPr>
          <a:xfrm>
            <a:off x="1219200" y="4876800"/>
            <a:ext cx="5410200" cy="523220"/>
          </a:xfrm>
          <a:prstGeom prst="rect">
            <a:avLst/>
          </a:prstGeom>
          <a:noFill/>
        </p:spPr>
        <p:txBody>
          <a:bodyPr wrap="square" rtlCol="0">
            <a:spAutoFit/>
          </a:bodyPr>
          <a:lstStyle/>
          <a:p>
            <a:r>
              <a:rPr lang="en-US" sz="2800" dirty="0" smtClean="0"/>
              <a:t>Report date: January 1, 2019 </a:t>
            </a:r>
            <a:endParaRPr lang="en-US" sz="2800" dirty="0"/>
          </a:p>
        </p:txBody>
      </p:sp>
    </p:spTree>
    <p:extLst>
      <p:ext uri="{BB962C8B-B14F-4D97-AF65-F5344CB8AC3E}">
        <p14:creationId xmlns:p14="http://schemas.microsoft.com/office/powerpoint/2010/main" val="371963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1" grpId="0"/>
      <p:bldP spid="12" grpId="0"/>
      <p:bldP spid="13" grpId="0"/>
      <p:bldP spid="14" grpId="0"/>
      <p:bldP spid="15" grpId="0"/>
      <p:bldP spid="16" grpId="0"/>
      <p:bldP spid="1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4000</TotalTime>
  <Words>695</Words>
  <Application>Microsoft Office PowerPoint</Application>
  <PresentationFormat>On-screen Show (4:3)</PresentationFormat>
  <Paragraphs>112</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Johnson</dc:creator>
  <cp:lastModifiedBy>David Johnson</cp:lastModifiedBy>
  <cp:revision>94</cp:revision>
  <cp:lastPrinted>2017-04-12T12:58:18Z</cp:lastPrinted>
  <dcterms:created xsi:type="dcterms:W3CDTF">2016-12-29T19:11:54Z</dcterms:created>
  <dcterms:modified xsi:type="dcterms:W3CDTF">2017-05-03T17:23:07Z</dcterms:modified>
</cp:coreProperties>
</file>